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61" r:id="rId7"/>
    <p:sldId id="264" r:id="rId8"/>
    <p:sldId id="274" r:id="rId9"/>
    <p:sldId id="276" r:id="rId10"/>
    <p:sldId id="266" r:id="rId11"/>
    <p:sldId id="267" r:id="rId12"/>
    <p:sldId id="270" r:id="rId13"/>
    <p:sldId id="272" r:id="rId14"/>
    <p:sldId id="278" r:id="rId15"/>
    <p:sldId id="262" r:id="rId16"/>
    <p:sldId id="279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866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3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9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48265" y="2445173"/>
            <a:ext cx="11108269" cy="2479041"/>
          </a:xfrm>
          <a:prstGeom prst="rect">
            <a:avLst/>
          </a:prstGeom>
        </p:spPr>
        <p:txBody>
          <a:bodyPr lIns="27092" tIns="27092" rIns="27092" bIns="27092" anchor="b"/>
          <a:lstStyle>
            <a:lvl1pPr defTabSz="587022" rtl="0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8265" y="4991946"/>
            <a:ext cx="11108269" cy="846669"/>
          </a:xfrm>
          <a:prstGeom prst="rect">
            <a:avLst/>
          </a:prstGeom>
        </p:spPr>
        <p:txBody>
          <a:bodyPr lIns="27092" tIns="27092" rIns="27092" bIns="27092"/>
          <a:lstStyle>
            <a:lvl1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532241774_2880x1920.jpg"/>
          <p:cNvSpPr>
            <a:spLocks noGrp="1"/>
          </p:cNvSpPr>
          <p:nvPr>
            <p:ph type="pic" idx="21"/>
          </p:nvPr>
        </p:nvSpPr>
        <p:spPr>
          <a:xfrm>
            <a:off x="-27095" y="541866"/>
            <a:ext cx="13058989" cy="8705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2301238" y="2275838"/>
            <a:ext cx="8402324" cy="914402"/>
          </a:xfrm>
          <a:prstGeom prst="rect">
            <a:avLst/>
          </a:prstGeom>
        </p:spPr>
        <p:txBody>
          <a:bodyPr lIns="20320" tIns="20320" rIns="20320" bIns="20320"/>
          <a:lstStyle>
            <a:lvl1pPr defTabSz="587022" rtl="0">
              <a:defRPr sz="7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01238" y="3393438"/>
            <a:ext cx="8402324" cy="3718562"/>
          </a:xfrm>
          <a:prstGeom prst="rect">
            <a:avLst/>
          </a:prstGeom>
        </p:spPr>
        <p:txBody>
          <a:bodyPr lIns="20320" tIns="20320" rIns="20320" bIns="20320" anchor="ctr"/>
          <a:lstStyle>
            <a:lvl1pPr marL="423332" indent="-423332" algn="l" defTabSz="587022" rtl="0">
              <a:spcBef>
                <a:spcPts val="4100"/>
              </a:spcBef>
              <a:buSzPct val="125000"/>
              <a:buFontTx/>
              <a:defRPr sz="3200">
                <a:latin typeface="+mj-lt"/>
                <a:ea typeface="+mj-ea"/>
                <a:cs typeface="+mj-cs"/>
                <a:sym typeface="Helvetica Neue"/>
              </a:defRPr>
            </a:lvl1pPr>
            <a:lvl2pPr marL="1058332" indent="-423332" algn="l" defTabSz="587022" rtl="0">
              <a:spcBef>
                <a:spcPts val="4100"/>
              </a:spcBef>
              <a:buSzPct val="125000"/>
              <a:buFontTx/>
              <a:buChar char="•"/>
              <a:defRPr sz="3200">
                <a:latin typeface="+mj-lt"/>
                <a:ea typeface="+mj-ea"/>
                <a:cs typeface="+mj-cs"/>
                <a:sym typeface="Helvetica Neue"/>
              </a:defRPr>
            </a:lvl2pPr>
            <a:lvl3pPr marL="1693333" indent="-423332" algn="l" defTabSz="587022" rtl="0">
              <a:spcBef>
                <a:spcPts val="4100"/>
              </a:spcBef>
              <a:buSzPct val="125000"/>
              <a:buFontTx/>
              <a:defRPr sz="3200">
                <a:latin typeface="+mj-lt"/>
                <a:ea typeface="+mj-ea"/>
                <a:cs typeface="+mj-cs"/>
                <a:sym typeface="Helvetica Neue"/>
              </a:defRPr>
            </a:lvl3pPr>
            <a:lvl4pPr marL="2328333" indent="-423333" algn="l" defTabSz="587022" rtl="0">
              <a:spcBef>
                <a:spcPts val="4100"/>
              </a:spcBef>
              <a:buSzPct val="125000"/>
              <a:buFontTx/>
              <a:buChar char="•"/>
              <a:defRPr sz="3200">
                <a:latin typeface="+mj-lt"/>
                <a:ea typeface="+mj-ea"/>
                <a:cs typeface="+mj-cs"/>
                <a:sym typeface="Helvetica Neue"/>
              </a:defRPr>
            </a:lvl4pPr>
            <a:lvl5pPr marL="2963333" indent="-423333" algn="l" defTabSz="587022" rtl="0">
              <a:spcBef>
                <a:spcPts val="4100"/>
              </a:spcBef>
              <a:buSzPct val="125000"/>
              <a:buFontTx/>
              <a:buChar char="•"/>
              <a:defRPr sz="32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4333" y="7366000"/>
            <a:ext cx="251054" cy="251383"/>
          </a:xfrm>
          <a:prstGeom prst="rect">
            <a:avLst/>
          </a:prstGeom>
        </p:spPr>
        <p:txBody>
          <a:bodyPr lIns="20320" tIns="20320" rIns="20320" bIns="20320" anchor="t"/>
          <a:lstStyle>
            <a:lvl1pPr algn="ctr" defTabSz="587022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667182" y="1009225"/>
            <a:ext cx="9672323" cy="64482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38666" y="6292425"/>
            <a:ext cx="12327468" cy="1070189"/>
          </a:xfrm>
          <a:prstGeom prst="rect">
            <a:avLst/>
          </a:prstGeom>
        </p:spPr>
        <p:txBody>
          <a:bodyPr lIns="27092" tIns="27092" rIns="27092" bIns="27092" anchor="b"/>
          <a:lstStyle>
            <a:lvl1pPr defTabSz="587022" rtl="0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666" y="7321973"/>
            <a:ext cx="12327468" cy="846668"/>
          </a:xfrm>
          <a:prstGeom prst="rect">
            <a:avLst/>
          </a:prstGeom>
        </p:spPr>
        <p:txBody>
          <a:bodyPr lIns="27092" tIns="27092" rIns="27092" bIns="27092"/>
          <a:lstStyle>
            <a:lvl1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48265" y="3637279"/>
            <a:ext cx="11108269" cy="2479043"/>
          </a:xfrm>
          <a:prstGeom prst="rect">
            <a:avLst/>
          </a:prstGeom>
        </p:spPr>
        <p:txBody>
          <a:bodyPr lIns="27092" tIns="27092" rIns="27092" bIns="27092"/>
          <a:lstStyle>
            <a:lvl1pPr defTabSz="587022" rtl="0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841066" y="1727199"/>
            <a:ext cx="6116323" cy="61163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80532" y="1727199"/>
            <a:ext cx="5452535" cy="2959949"/>
          </a:xfrm>
          <a:prstGeom prst="rect">
            <a:avLst/>
          </a:prstGeom>
        </p:spPr>
        <p:txBody>
          <a:bodyPr lIns="27092" tIns="27092" rIns="27092" bIns="27092" anchor="b"/>
          <a:lstStyle>
            <a:lvl1pPr defTabSz="587022" rtl="0">
              <a:defRPr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0532" y="4700692"/>
            <a:ext cx="5452535" cy="3054775"/>
          </a:xfrm>
          <a:prstGeom prst="rect">
            <a:avLst/>
          </a:prstGeom>
        </p:spPr>
        <p:txBody>
          <a:bodyPr lIns="27092" tIns="27092" rIns="27092" bIns="27092"/>
          <a:lstStyle>
            <a:lvl1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587022" rtl="0">
              <a:spcBef>
                <a:spcPts val="0"/>
              </a:spcBef>
              <a:buSzTx/>
              <a:buFontTx/>
              <a:buNone/>
              <a:defRPr sz="38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900852" y="1408852"/>
            <a:ext cx="11203095" cy="1219202"/>
          </a:xfrm>
          <a:prstGeom prst="rect">
            <a:avLst/>
          </a:prstGeom>
        </p:spPr>
        <p:txBody>
          <a:bodyPr lIns="27092" tIns="27092" rIns="27092" bIns="27092"/>
          <a:lstStyle>
            <a:lvl1pPr defTabSz="587022" rtl="0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845385" y="2898986"/>
            <a:ext cx="7437123" cy="49580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900852" y="1408852"/>
            <a:ext cx="11203095" cy="1219202"/>
          </a:xfrm>
          <a:prstGeom prst="rect">
            <a:avLst/>
          </a:prstGeom>
        </p:spPr>
        <p:txBody>
          <a:bodyPr lIns="27092" tIns="27092" rIns="27092" bIns="27092"/>
          <a:lstStyle>
            <a:lvl1pPr defTabSz="587022" rtl="0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0852" y="2898986"/>
            <a:ext cx="5452535" cy="4958082"/>
          </a:xfrm>
          <a:prstGeom prst="rect">
            <a:avLst/>
          </a:prstGeom>
        </p:spPr>
        <p:txBody>
          <a:bodyPr lIns="27092" tIns="27092" rIns="27092" bIns="27092" anchor="ctr"/>
          <a:lstStyle>
            <a:lvl1pPr marL="382335" indent="-382335" algn="l" defTabSz="587022" rtl="0">
              <a:spcBef>
                <a:spcPts val="3200"/>
              </a:spcBef>
              <a:buSzPct val="125000"/>
              <a:buFontTx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941135" indent="-382335" algn="l" defTabSz="587022" rtl="0">
              <a:spcBef>
                <a:spcPts val="3200"/>
              </a:spcBef>
              <a:buSzPct val="125000"/>
              <a:buFontTx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1499935" indent="-382335" algn="l" defTabSz="587022" rtl="0">
              <a:spcBef>
                <a:spcPts val="3200"/>
              </a:spcBef>
              <a:buSzPct val="125000"/>
              <a:buFontTx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2058735" indent="-382335" algn="l" defTabSz="587022" rtl="0">
              <a:spcBef>
                <a:spcPts val="3200"/>
              </a:spcBef>
              <a:buSzPct val="125000"/>
              <a:buFontTx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2617535" indent="-382335" algn="l" defTabSz="587022" rtl="0">
              <a:spcBef>
                <a:spcPts val="3200"/>
              </a:spcBef>
              <a:buSzPct val="125000"/>
              <a:buFontTx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900852" y="2167465"/>
            <a:ext cx="11203095" cy="5418670"/>
          </a:xfrm>
          <a:prstGeom prst="rect">
            <a:avLst/>
          </a:prstGeom>
        </p:spPr>
        <p:txBody>
          <a:bodyPr lIns="27092" tIns="27092" rIns="27092" bIns="27092" anchor="ctr"/>
          <a:lstStyle>
            <a:lvl1pPr marL="449790" indent="-449790" algn="l" defTabSz="587022" rtl="0">
              <a:spcBef>
                <a:spcPts val="4100"/>
              </a:spcBef>
              <a:buSzPct val="125000"/>
              <a:buFontTx/>
              <a:defRPr sz="3400">
                <a:latin typeface="+mj-lt"/>
                <a:ea typeface="+mj-ea"/>
                <a:cs typeface="+mj-cs"/>
                <a:sym typeface="Helvetica Neue"/>
              </a:defRPr>
            </a:lvl1pPr>
            <a:lvl2pPr marL="1084790" indent="-449791" algn="l" defTabSz="587022" rtl="0">
              <a:spcBef>
                <a:spcPts val="4100"/>
              </a:spcBef>
              <a:buSzPct val="125000"/>
              <a:buFontTx/>
              <a:buChar char="•"/>
              <a:defRPr sz="3400">
                <a:latin typeface="+mj-lt"/>
                <a:ea typeface="+mj-ea"/>
                <a:cs typeface="+mj-cs"/>
                <a:sym typeface="Helvetica Neue"/>
              </a:defRPr>
            </a:lvl2pPr>
            <a:lvl3pPr marL="1719790" indent="-449790" algn="l" defTabSz="587022" rtl="0">
              <a:spcBef>
                <a:spcPts val="4100"/>
              </a:spcBef>
              <a:buSzPct val="125000"/>
              <a:buFontTx/>
              <a:defRPr sz="3400">
                <a:latin typeface="+mj-lt"/>
                <a:ea typeface="+mj-ea"/>
                <a:cs typeface="+mj-cs"/>
                <a:sym typeface="Helvetica Neue"/>
              </a:defRPr>
            </a:lvl3pPr>
            <a:lvl4pPr marL="2354790" indent="-449790" algn="l" defTabSz="587022" rtl="0">
              <a:spcBef>
                <a:spcPts val="4100"/>
              </a:spcBef>
              <a:buSzPct val="125000"/>
              <a:buFontTx/>
              <a:buChar char="•"/>
              <a:defRPr sz="3400">
                <a:latin typeface="+mj-lt"/>
                <a:ea typeface="+mj-ea"/>
                <a:cs typeface="+mj-cs"/>
                <a:sym typeface="Helvetica Neue"/>
              </a:defRPr>
            </a:lvl4pPr>
            <a:lvl5pPr marL="2989790" indent="-449790" algn="l" defTabSz="587022" rtl="0">
              <a:spcBef>
                <a:spcPts val="4100"/>
              </a:spcBef>
              <a:buSzPct val="125000"/>
              <a:buFontTx/>
              <a:buChar char="•"/>
              <a:defRPr sz="34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8160173" y="4978400"/>
            <a:ext cx="4439922" cy="29599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8405707" y="1679786"/>
            <a:ext cx="3948855" cy="39488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532241774_2880x1920.jpg"/>
          <p:cNvSpPr>
            <a:spLocks noGrp="1"/>
          </p:cNvSpPr>
          <p:nvPr>
            <p:ph type="pic" idx="23"/>
          </p:nvPr>
        </p:nvSpPr>
        <p:spPr>
          <a:xfrm>
            <a:off x="-528321" y="1822025"/>
            <a:ext cx="9174482" cy="61163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3386" y="5994400"/>
            <a:ext cx="10464803" cy="389265"/>
          </a:xfrm>
          <a:prstGeom prst="rect">
            <a:avLst/>
          </a:prstGeom>
        </p:spPr>
        <p:txBody>
          <a:bodyPr lIns="27092" tIns="27092" rIns="27092" bIns="27092"/>
          <a:lstStyle>
            <a:lvl1pPr marL="0" indent="0" algn="ctr" defTabSz="587022" rtl="0">
              <a:spcBef>
                <a:spcPts val="0"/>
              </a:spcBef>
              <a:buSzTx/>
              <a:buFontTx/>
              <a:buNone/>
              <a:defRPr sz="2200" i="1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587022" rtl="0">
              <a:spcBef>
                <a:spcPts val="0"/>
              </a:spcBef>
              <a:buSzTx/>
              <a:buFontTx/>
              <a:buNone/>
              <a:defRPr sz="2200" i="1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587022" rtl="0">
              <a:spcBef>
                <a:spcPts val="0"/>
              </a:spcBef>
              <a:buSzTx/>
              <a:buFontTx/>
              <a:buNone/>
              <a:defRPr sz="2200" i="1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587022" rtl="0">
              <a:spcBef>
                <a:spcPts val="0"/>
              </a:spcBef>
              <a:buSzTx/>
              <a:buFontTx/>
              <a:buNone/>
              <a:defRPr sz="2200" i="1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587022" rtl="0">
              <a:spcBef>
                <a:spcPts val="0"/>
              </a:spcBef>
              <a:buSzTx/>
              <a:buFontTx/>
              <a:buNone/>
              <a:defRPr sz="2200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3385" y="4399191"/>
            <a:ext cx="10464804" cy="562363"/>
          </a:xfrm>
          <a:prstGeom prst="rect">
            <a:avLst/>
          </a:prstGeom>
        </p:spPr>
        <p:txBody>
          <a:bodyPr lIns="27092" tIns="27092" rIns="27092" bIns="27092" anchor="ctr"/>
          <a:lstStyle/>
          <a:p>
            <a:pPr marL="0" indent="0" algn="ctr" defTabSz="587022" rtl="0">
              <a:spcBef>
                <a:spcPts val="0"/>
              </a:spcBef>
              <a:buSzTx/>
              <a:buFont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2"/>
          </a:xfrm>
          <a:prstGeom prst="rect">
            <a:avLst/>
          </a:prstGeom>
        </p:spPr>
        <p:txBody>
          <a:bodyPr lIns="27092" tIns="27092" rIns="27092" bIns="27092" anchor="t"/>
          <a:lstStyle>
            <a:lvl1pPr algn="ctr" defTabSz="587022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0239" y="9130188"/>
            <a:ext cx="348722" cy="339197"/>
          </a:xfrm>
          <a:prstGeom prst="rect">
            <a:avLst/>
          </a:prstGeom>
          <a:ln w="12700">
            <a:miter lim="400000"/>
          </a:ln>
        </p:spPr>
        <p:txBody>
          <a:bodyPr wrap="none" lIns="65021" tIns="65021" rIns="65021" bIns="65021" anchor="ctr">
            <a:spAutoFit/>
          </a:bodyPr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71487" marR="0" indent="-471487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06235" marR="0" indent="-449035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33500" marR="0" indent="-419100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74520" marR="0" indent="-502920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31720" marR="0" indent="-502920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788920" marR="0" indent="-502920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46120" marR="0" indent="-502920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03318" marR="0" indent="-502918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160518" marR="0" indent="-502918" algn="r" defTabSz="130048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گزارش عملکرد موسسه دارالاکرام"/>
          <p:cNvSpPr txBox="1"/>
          <p:nvPr/>
        </p:nvSpPr>
        <p:spPr>
          <a:xfrm>
            <a:off x="2418039" y="2408662"/>
            <a:ext cx="8168721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320" tIns="20320" rIns="20320" bIns="20320" anchor="ctr">
            <a:spAutoFit/>
          </a:bodyPr>
          <a:lstStyle>
            <a:lvl1pPr rtl="1">
              <a:defRPr sz="5500">
                <a:solidFill>
                  <a:srgbClr val="FFFFFF"/>
                </a:solidFill>
                <a:latin typeface="Diba"/>
                <a:ea typeface="Diba"/>
                <a:cs typeface="Diba"/>
                <a:sym typeface="Diba"/>
              </a:defRPr>
            </a:lvl1pPr>
          </a:lstStyle>
          <a:p>
            <a:r>
              <a:rPr dirty="0" err="1"/>
              <a:t>گزارش</a:t>
            </a:r>
            <a:r>
              <a:rPr dirty="0"/>
              <a:t> </a:t>
            </a:r>
            <a:r>
              <a:rPr dirty="0" err="1"/>
              <a:t>عملکرد</a:t>
            </a:r>
            <a:r>
              <a:rPr dirty="0"/>
              <a:t> </a:t>
            </a:r>
            <a:r>
              <a:rPr dirty="0" err="1"/>
              <a:t>موسسه</a:t>
            </a:r>
            <a:r>
              <a:rPr dirty="0"/>
              <a:t> </a:t>
            </a:r>
            <a:r>
              <a:rPr dirty="0" err="1" smtClean="0"/>
              <a:t>دارالاکرام</a:t>
            </a:r>
            <a:endParaRPr dirty="0"/>
          </a:p>
        </p:txBody>
      </p:sp>
      <p:sp>
        <p:nvSpPr>
          <p:cNvPr id="131" name="Darolekram.com"/>
          <p:cNvSpPr txBox="1"/>
          <p:nvPr/>
        </p:nvSpPr>
        <p:spPr>
          <a:xfrm>
            <a:off x="3917092" y="8996381"/>
            <a:ext cx="5170616" cy="35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320" tIns="20320" rIns="20320" bIns="2032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Sarbaz"/>
                <a:ea typeface="Sarbaz"/>
                <a:cs typeface="Sarbaz"/>
                <a:sym typeface="Sarbaz"/>
              </a:defRPr>
            </a:lvl1pPr>
          </a:lstStyle>
          <a:p>
            <a:r>
              <a:rPr dirty="0"/>
              <a:t>Darolekram.com</a:t>
            </a:r>
          </a:p>
        </p:txBody>
      </p:sp>
      <p:pic>
        <p:nvPicPr>
          <p:cNvPr id="132" name="white.png" descr="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969" y="6669514"/>
            <a:ext cx="3236861" cy="20598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-1270000" y="4038600"/>
            <a:ext cx="96774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algn="r"/>
            <a:r>
              <a:rPr lang="fa-IR" sz="4400" dirty="0">
                <a:solidFill>
                  <a:srgbClr val="FFFFFF"/>
                </a:solidFill>
                <a:latin typeface="Diba"/>
                <a:ea typeface="Diba"/>
                <a:cs typeface="Diba"/>
                <a:sym typeface="Diba"/>
              </a:rPr>
              <a:t>شعبه </a:t>
            </a:r>
            <a:r>
              <a:rPr lang="fa-IR" sz="4400" dirty="0" smtClean="0">
                <a:solidFill>
                  <a:srgbClr val="FFFFFF"/>
                </a:solidFill>
                <a:latin typeface="Diba"/>
                <a:ea typeface="Diba"/>
                <a:cs typeface="Diba"/>
                <a:sym typeface="Diba"/>
              </a:rPr>
              <a:t>قم  خرداد1400</a:t>
            </a:r>
            <a:endParaRPr lang="fa-IR" sz="4400" dirty="0">
              <a:solidFill>
                <a:srgbClr val="FFFFFF"/>
              </a:solidFill>
              <a:latin typeface="Diba"/>
              <a:ea typeface="Diba"/>
              <a:cs typeface="Diba"/>
              <a:sym typeface="Dib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dastavard ha.jpg" descr="dastavard ha.jpg"/>
          <p:cNvPicPr>
            <a:picLocks noChangeAspect="1"/>
          </p:cNvPicPr>
          <p:nvPr/>
        </p:nvPicPr>
        <p:blipFill rotWithShape="1">
          <a:blip r:embed="rId2"/>
          <a:srcRect t="14062" b="16921"/>
          <a:stretch/>
        </p:blipFill>
        <p:spPr>
          <a:xfrm>
            <a:off x="0" y="126387"/>
            <a:ext cx="13004800" cy="67316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F3BB4-E21F-49B4-8BBC-F6DD4558A773}"/>
              </a:ext>
            </a:extLst>
          </p:cNvPr>
          <p:cNvSpPr txBox="1"/>
          <p:nvPr/>
        </p:nvSpPr>
        <p:spPr>
          <a:xfrm>
            <a:off x="406399" y="6910026"/>
            <a:ext cx="12201927" cy="1624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just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3400" i="0" u="none" strike="noStrike" cap="none" spc="0" normalizeH="0" baseline="0" dirty="0">
                <a:ln>
                  <a:noFill/>
                </a:ln>
                <a:solidFill>
                  <a:srgbClr val="082A46"/>
                </a:solidFill>
                <a:effectLst/>
                <a:uFillTx/>
                <a:latin typeface="Dana Regular" panose="00000500000000000000" pitchFamily="2" charset="-78"/>
                <a:cs typeface="Dana Regular" panose="00000500000000000000" pitchFamily="2" charset="-78"/>
                <a:sym typeface="Helvetica Neue Medium"/>
              </a:rPr>
              <a:t>برای تشویق دانش آموزان </a:t>
            </a:r>
            <a:r>
              <a:rPr lang="fa-IR" sz="3400" dirty="0">
                <a:solidFill>
                  <a:srgbClr val="082A46"/>
                </a:solidFill>
                <a:latin typeface="Dana Regular" panose="00000500000000000000" pitchFamily="2" charset="-78"/>
                <a:cs typeface="Dana Regular" panose="00000500000000000000" pitchFamily="2" charset="-78"/>
              </a:rPr>
              <a:t>به تحصیل موثر و کسب مهارت در رشته های مختلف، ساز و کاری طراحی شده که بر افزایش بورسیه ماهانه تاثیر مستقیم دارد.</a:t>
            </a:r>
            <a:endParaRPr kumimoji="0" lang="en-US" sz="3400" i="0" u="none" strike="noStrike" cap="none" spc="0" normalizeH="0" baseline="0" dirty="0">
              <a:ln>
                <a:noFill/>
              </a:ln>
              <a:solidFill>
                <a:srgbClr val="082A46"/>
              </a:solidFill>
              <a:effectLst/>
              <a:uFillTx/>
              <a:latin typeface="Dana Regular" panose="00000500000000000000" pitchFamily="2" charset="-78"/>
              <a:cs typeface="Dana Regular" panose="00000500000000000000" pitchFamily="2" charset="-78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3F270-B851-4D5F-9A01-42D5620E7299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۶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"/>
          <p:cNvGraphicFramePr/>
          <p:nvPr>
            <p:extLst>
              <p:ext uri="{D42A27DB-BD31-4B8C-83A1-F6EECF244321}">
                <p14:modId xmlns:p14="http://schemas.microsoft.com/office/powerpoint/2010/main" val="3220658915"/>
              </p:ext>
            </p:extLst>
          </p:nvPr>
        </p:nvGraphicFramePr>
        <p:xfrm>
          <a:off x="127000" y="144777"/>
          <a:ext cx="12750800" cy="9546403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4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868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defRPr>
                      </a:pPr>
                      <a:r>
                        <a:rPr dirty="0" err="1"/>
                        <a:t>تعداد</a:t>
                      </a:r>
                      <a:r>
                        <a:rPr dirty="0"/>
                        <a:t> </a:t>
                      </a:r>
                      <a:r>
                        <a:rPr lang="fa-IR" dirty="0"/>
                        <a:t>(نفر)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229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دستاورد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آموزشی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29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دستاورد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ورزشی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57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دستاورد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هنری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دونفر درکلاس نقاشی وخط  مقام اول کسب کرده اند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امتیاز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کنکور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5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دستاورد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زبان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/ 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فنی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حرفه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/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کامپیوتر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587022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6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دوره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/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برگزار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مهارت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بین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فردی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7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دوره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/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برگزار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مهارت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شغلی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8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دوره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/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برگزار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حقوق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شهروندی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9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دوره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/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برگزار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محیط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زیست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10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دوره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برگزار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کتابخوانی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متفرقه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lang="en-US" sz="16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12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4200"/>
                        </a:lnSpc>
                        <a:defRPr sz="1800"/>
                      </a:pPr>
                      <a:r>
                        <a:rPr lang="fa-IR" sz="2000" b="1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جمع کل</a:t>
                      </a:r>
                      <a:endParaRPr sz="2000" b="1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3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458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hamian.jpg" descr="hamian.jpg"/>
          <p:cNvPicPr>
            <a:picLocks noChangeAspect="1"/>
          </p:cNvPicPr>
          <p:nvPr/>
        </p:nvPicPr>
        <p:blipFill rotWithShape="1">
          <a:blip r:embed="rId3"/>
          <a:srcRect l="18945" t="21875" r="20703" b="18750"/>
          <a:stretch/>
        </p:blipFill>
        <p:spPr>
          <a:xfrm>
            <a:off x="6947492" y="0"/>
            <a:ext cx="6031908" cy="445072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">
            <a:extLst>
              <a:ext uri="{FF2B5EF4-FFF2-40B4-BE49-F238E27FC236}">
                <a16:creationId xmlns:a16="http://schemas.microsoft.com/office/drawing/2014/main" id="{C0BABDA7-0F83-43DF-8DBD-97F012BC6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680997"/>
              </p:ext>
            </p:extLst>
          </p:nvPr>
        </p:nvGraphicFramePr>
        <p:xfrm>
          <a:off x="185744" y="5410200"/>
          <a:ext cx="12633312" cy="3149451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8753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defRPr>
                      </a:pPr>
                      <a:r>
                        <a:rPr dirty="0" err="1"/>
                        <a:t>مبلغ</a:t>
                      </a:r>
                      <a:r>
                        <a:rPr dirty="0"/>
                        <a:t>/ </a:t>
                      </a:r>
                      <a:r>
                        <a:rPr lang="fa-IR" dirty="0"/>
                        <a:t> </a:t>
                      </a:r>
                      <a:r>
                        <a:rPr dirty="0" err="1"/>
                        <a:t>تعداد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349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تعداد</a:t>
                      </a:r>
                      <a:r>
                        <a:rPr lang="fa-IR" sz="2000" baseline="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حامیان جذب شده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39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349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00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مبلغ جذب شده از حامی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3880065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براساس اصل پنجم منشور دارالاکرام؛ هزینه های موسسه از مبالغ دریافتی دانشآموزان کاملا جداست و نیکوکار تصمیم میگیرد در کدام بخش همکاری کند.">
            <a:extLst>
              <a:ext uri="{FF2B5EF4-FFF2-40B4-BE49-F238E27FC236}">
                <a16:creationId xmlns:a16="http://schemas.microsoft.com/office/drawing/2014/main" id="{F9E70B2D-AC9A-4F67-9BAA-B96FD27DDFF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55486" y="537864"/>
            <a:ext cx="6031907" cy="37952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rtl="1">
              <a:buSzTx/>
              <a:buNone/>
              <a:defRPr sz="3400">
                <a:solidFill>
                  <a:srgbClr val="082A47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pPr algn="justLow"/>
            <a:r>
              <a:rPr lang="fa-IR" dirty="0"/>
              <a:t>حامیان نیکوکارانی هستند که 100 درصد وجوه ایشان به حساب دانش آموزان به عنوان کمک هزینه تحصیلی (بورسیه) واریز می‎شود.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80466-7135-43C7-9ECB-80D22615BFD4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۷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mali2.jpg" descr="mali2.jpg"/>
          <p:cNvPicPr>
            <a:picLocks noChangeAspect="1"/>
          </p:cNvPicPr>
          <p:nvPr/>
        </p:nvPicPr>
        <p:blipFill rotWithShape="1">
          <a:blip r:embed="rId2"/>
          <a:srcRect l="14086" t="27293" r="14086" b="17082"/>
          <a:stretch/>
        </p:blipFill>
        <p:spPr>
          <a:xfrm>
            <a:off x="3416300" y="-1"/>
            <a:ext cx="6172200" cy="403114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براساس اصل پنجم منشور دارالاکرام؛ هزینه های موسسه از مبالغ دریافتی دانشآموزان کاملا جداست و نیکوکار تصمیم میگیرد در کدام بخش همکاری کند."/>
          <p:cNvSpPr txBox="1">
            <a:spLocks noGrp="1"/>
          </p:cNvSpPr>
          <p:nvPr>
            <p:ph type="body" sz="half" idx="1"/>
          </p:nvPr>
        </p:nvSpPr>
        <p:spPr>
          <a:xfrm>
            <a:off x="677071" y="2667000"/>
            <a:ext cx="11841158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rtl="1">
              <a:buSzTx/>
              <a:buNone/>
              <a:defRPr sz="3400">
                <a:solidFill>
                  <a:srgbClr val="082A47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pPr algn="justLow">
              <a:lnSpc>
                <a:spcPct val="150000"/>
              </a:lnSpc>
            </a:pPr>
            <a:r>
              <a:rPr sz="2800" b="1" dirty="0" err="1"/>
              <a:t>براساس</a:t>
            </a:r>
            <a:r>
              <a:rPr sz="2800" b="1" dirty="0"/>
              <a:t> </a:t>
            </a:r>
            <a:r>
              <a:rPr sz="2800" b="1" dirty="0" err="1"/>
              <a:t>اصل</a:t>
            </a:r>
            <a:r>
              <a:rPr sz="2800" b="1" dirty="0"/>
              <a:t> </a:t>
            </a:r>
            <a:r>
              <a:rPr sz="2800" b="1" dirty="0" err="1"/>
              <a:t>پنجم</a:t>
            </a:r>
            <a:r>
              <a:rPr sz="2800" b="1" dirty="0"/>
              <a:t> </a:t>
            </a:r>
            <a:r>
              <a:rPr sz="2800" b="1" dirty="0" err="1"/>
              <a:t>منشور</a:t>
            </a:r>
            <a:r>
              <a:rPr sz="2800" b="1" dirty="0"/>
              <a:t> </a:t>
            </a:r>
            <a:r>
              <a:rPr sz="2800" b="1" dirty="0" err="1"/>
              <a:t>دارالاکرام</a:t>
            </a:r>
            <a:r>
              <a:rPr sz="2800" b="1" dirty="0"/>
              <a:t>؛ </a:t>
            </a:r>
            <a:r>
              <a:rPr sz="2800" b="1" dirty="0" err="1"/>
              <a:t>هزینه</a:t>
            </a:r>
            <a:r>
              <a:rPr sz="2800" b="1" dirty="0"/>
              <a:t> </a:t>
            </a:r>
            <a:r>
              <a:rPr sz="2800" b="1" dirty="0" err="1"/>
              <a:t>های</a:t>
            </a:r>
            <a:r>
              <a:rPr sz="2800" b="1" dirty="0"/>
              <a:t> </a:t>
            </a:r>
            <a:r>
              <a:rPr sz="2800" b="1" dirty="0" err="1"/>
              <a:t>موسسه</a:t>
            </a:r>
            <a:r>
              <a:rPr sz="2800" b="1" dirty="0"/>
              <a:t> </a:t>
            </a:r>
            <a:r>
              <a:rPr sz="2800" b="1" dirty="0" err="1"/>
              <a:t>از</a:t>
            </a:r>
            <a:r>
              <a:rPr sz="2800" b="1" dirty="0"/>
              <a:t> </a:t>
            </a:r>
            <a:r>
              <a:rPr sz="2800" b="1" dirty="0" err="1"/>
              <a:t>مبالغ</a:t>
            </a:r>
            <a:r>
              <a:rPr sz="2800" b="1" dirty="0"/>
              <a:t> </a:t>
            </a:r>
            <a:r>
              <a:rPr sz="2800" b="1" dirty="0" err="1"/>
              <a:t>دریافتی</a:t>
            </a:r>
            <a:r>
              <a:rPr sz="2800" b="1" dirty="0"/>
              <a:t> </a:t>
            </a:r>
            <a:r>
              <a:rPr sz="2800" b="1" dirty="0" err="1"/>
              <a:t>دانش‌آموزان</a:t>
            </a:r>
            <a:r>
              <a:rPr sz="2800" b="1" dirty="0"/>
              <a:t> </a:t>
            </a:r>
            <a:r>
              <a:rPr sz="2800" b="1" dirty="0" err="1"/>
              <a:t>کاملا</a:t>
            </a:r>
            <a:r>
              <a:rPr sz="2800" b="1" dirty="0"/>
              <a:t> </a:t>
            </a:r>
            <a:r>
              <a:rPr sz="2800" b="1" dirty="0" err="1"/>
              <a:t>جداست</a:t>
            </a:r>
            <a:r>
              <a:rPr sz="2800" b="1" dirty="0"/>
              <a:t> و </a:t>
            </a:r>
            <a:r>
              <a:rPr sz="2800" b="1" dirty="0" err="1"/>
              <a:t>نیکوکار</a:t>
            </a:r>
            <a:r>
              <a:rPr sz="2800" b="1" dirty="0"/>
              <a:t> </a:t>
            </a:r>
            <a:r>
              <a:rPr sz="2800" b="1" dirty="0" err="1"/>
              <a:t>تصمیم</a:t>
            </a:r>
            <a:r>
              <a:rPr sz="2800" b="1" dirty="0"/>
              <a:t> </a:t>
            </a:r>
            <a:r>
              <a:rPr sz="2800" b="1" dirty="0" err="1"/>
              <a:t>می‌گیرد</a:t>
            </a:r>
            <a:r>
              <a:rPr sz="2800" b="1" dirty="0"/>
              <a:t> </a:t>
            </a:r>
            <a:r>
              <a:rPr sz="2800" b="1" dirty="0" err="1"/>
              <a:t>در</a:t>
            </a:r>
            <a:r>
              <a:rPr sz="2800" b="1" dirty="0"/>
              <a:t> </a:t>
            </a:r>
            <a:r>
              <a:rPr sz="2800" b="1" dirty="0" err="1"/>
              <a:t>کدام</a:t>
            </a:r>
            <a:r>
              <a:rPr sz="2800" b="1" dirty="0"/>
              <a:t> </a:t>
            </a:r>
            <a:r>
              <a:rPr sz="2800" b="1" dirty="0" err="1"/>
              <a:t>بخش</a:t>
            </a:r>
            <a:r>
              <a:rPr sz="2800" b="1" dirty="0"/>
              <a:t> </a:t>
            </a:r>
            <a:r>
              <a:rPr sz="2800" b="1" dirty="0" err="1"/>
              <a:t>همکاری</a:t>
            </a:r>
            <a:r>
              <a:rPr sz="2800" b="1" dirty="0"/>
              <a:t> </a:t>
            </a:r>
            <a:r>
              <a:rPr sz="2800" b="1" dirty="0" err="1"/>
              <a:t>کند</a:t>
            </a:r>
            <a:r>
              <a:rPr lang="fa-IR" sz="2800" b="1" dirty="0"/>
              <a:t>.</a:t>
            </a:r>
            <a:r>
              <a:rPr sz="2800" b="1" dirty="0"/>
              <a:t> </a:t>
            </a:r>
          </a:p>
        </p:txBody>
      </p:sp>
      <p:graphicFrame>
        <p:nvGraphicFramePr>
          <p:cNvPr id="7" name="Table">
            <a:extLst>
              <a:ext uri="{FF2B5EF4-FFF2-40B4-BE49-F238E27FC236}">
                <a16:creationId xmlns:a16="http://schemas.microsoft.com/office/drawing/2014/main" id="{D41D87CC-555F-4E89-9368-BAE5BAD5B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048179"/>
              </p:ext>
            </p:extLst>
          </p:nvPr>
        </p:nvGraphicFramePr>
        <p:xfrm>
          <a:off x="275035" y="7162800"/>
          <a:ext cx="12454729" cy="2408044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1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033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defRPr>
                      </a:pPr>
                      <a:r>
                        <a:rPr dirty="0" err="1" smtClean="0"/>
                        <a:t>مبلغ</a:t>
                      </a:r>
                      <a:r>
                        <a:rPr lang="fa-IR" dirty="0" smtClean="0"/>
                        <a:t> (تومان)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19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بانی عام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25125000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387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بانی خاص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18250000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مبالغ بانی عام جذب شده: نیکوکار جهت مصرف و چگونگی هزینه کرد را بر عهدهی موسسه میگذارد.">
            <a:extLst>
              <a:ext uri="{FF2B5EF4-FFF2-40B4-BE49-F238E27FC236}">
                <a16:creationId xmlns:a16="http://schemas.microsoft.com/office/drawing/2014/main" id="{2E5B8EAE-CCA6-4070-B0F4-FFFC42667CB2}"/>
              </a:ext>
            </a:extLst>
          </p:cNvPr>
          <p:cNvSpPr txBox="1">
            <a:spLocks/>
          </p:cNvSpPr>
          <p:nvPr/>
        </p:nvSpPr>
        <p:spPr>
          <a:xfrm>
            <a:off x="-127000" y="5303972"/>
            <a:ext cx="12168172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320" tIns="20320" rIns="20320" bIns="20320" anchor="ctr">
            <a:normAutofit/>
          </a:bodyPr>
          <a:lstStyle>
            <a:lvl1pPr marL="423332" marR="0" indent="-423332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058332" marR="0" indent="-423332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693333" marR="0" indent="-423332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328333" marR="0" indent="-423333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963333" marR="0" indent="-423333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788920" marR="0" indent="-502920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46120" marR="0" indent="-502920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703318" marR="0" indent="-502918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60518" marR="0" indent="-502918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Low" defTabSz="1053387" rtl="1" hangingPunct="1">
              <a:lnSpc>
                <a:spcPct val="135000"/>
              </a:lnSpc>
              <a:spcBef>
                <a:spcPts val="500"/>
              </a:spcBef>
              <a:buSzTx/>
              <a:buFont typeface="Arial"/>
              <a:buNone/>
              <a:defRPr sz="2700">
                <a:solidFill>
                  <a:srgbClr val="1A163D"/>
                </a:solidFill>
                <a:latin typeface="Dana Bold"/>
                <a:ea typeface="Dana Bold"/>
                <a:cs typeface="Dana Bold"/>
                <a:sym typeface="Dana Bold"/>
              </a:defRPr>
            </a:pPr>
            <a:r>
              <a:rPr lang="fa-IR" sz="2000" dirty="0">
                <a:solidFill>
                  <a:srgbClr val="1A163D"/>
                </a:solidFill>
                <a:latin typeface="Dana Bold"/>
                <a:ea typeface="Dana Bold"/>
                <a:cs typeface="Dana Bold"/>
                <a:sym typeface="Dana Bold"/>
              </a:rPr>
              <a:t>بانی عام:</a:t>
            </a:r>
            <a:r>
              <a:rPr lang="fa-IR" sz="2000" dirty="0">
                <a:solidFill>
                  <a:srgbClr val="1A163D"/>
                </a:solidFill>
                <a:latin typeface="Dana Regular"/>
                <a:ea typeface="Dana Regular"/>
                <a:cs typeface="Dana Regular"/>
                <a:sym typeface="Dana Regular"/>
              </a:rPr>
              <a:t> </a:t>
            </a:r>
            <a:r>
              <a:rPr lang="fa-IR" sz="2000" dirty="0">
                <a:solidFill>
                  <a:srgbClr val="082A47"/>
                </a:solidFill>
                <a:latin typeface="Dana Regular"/>
                <a:ea typeface="Dana Regular"/>
                <a:cs typeface="Dana Regular"/>
                <a:sym typeface="Dana Regular"/>
              </a:rPr>
              <a:t>نیکوکار</a:t>
            </a:r>
            <a:r>
              <a:rPr lang="fa-IR" sz="2000" dirty="0">
                <a:latin typeface="Dana Regular" panose="00000500000000000000" pitchFamily="2" charset="-78"/>
                <a:cs typeface="Dana Regular" panose="00000500000000000000" pitchFamily="2" charset="-78"/>
              </a:rPr>
              <a:t>؛</a:t>
            </a:r>
            <a:r>
              <a:rPr lang="fa-IR" sz="2000" dirty="0">
                <a:solidFill>
                  <a:srgbClr val="082A47"/>
                </a:solidFill>
                <a:latin typeface="Dana Regular"/>
                <a:ea typeface="Dana Regular"/>
                <a:cs typeface="Dana Regular"/>
                <a:sym typeface="Dana Regular"/>
              </a:rPr>
              <a:t> جهت مصرف و چگونگی هزینه کرد مبلغ واریزی خویش را بر عهده‌ی موسسه می‌گذارد.</a:t>
            </a:r>
          </a:p>
        </p:txBody>
      </p:sp>
      <p:sp>
        <p:nvSpPr>
          <p:cNvPr id="11" name="مبالغ بانی عام جذب شده: نیکوکار جهت مصرف و چگونگی هزینه کرد را بر عهدهی موسسه میگذارد.">
            <a:extLst>
              <a:ext uri="{FF2B5EF4-FFF2-40B4-BE49-F238E27FC236}">
                <a16:creationId xmlns:a16="http://schemas.microsoft.com/office/drawing/2014/main" id="{E7004D90-ABCD-4BBD-BE0D-8495CAC493A4}"/>
              </a:ext>
            </a:extLst>
          </p:cNvPr>
          <p:cNvSpPr txBox="1">
            <a:spLocks/>
          </p:cNvSpPr>
          <p:nvPr/>
        </p:nvSpPr>
        <p:spPr>
          <a:xfrm>
            <a:off x="-127000" y="4724400"/>
            <a:ext cx="12168172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320" tIns="20320" rIns="20320" bIns="20320" anchor="ctr">
            <a:normAutofit/>
          </a:bodyPr>
          <a:lstStyle>
            <a:lvl1pPr marL="423332" marR="0" indent="-423332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058332" marR="0" indent="-423332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693333" marR="0" indent="-423332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328333" marR="0" indent="-423333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963333" marR="0" indent="-423333" algn="l" defTabSz="587022" rtl="0" latinLnBrk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788920" marR="0" indent="-502920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46120" marR="0" indent="-502920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703318" marR="0" indent="-502918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60518" marR="0" indent="-502918" algn="r" defTabSz="130048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Low" defTabSz="1053387" rtl="1">
              <a:lnSpc>
                <a:spcPct val="135000"/>
              </a:lnSpc>
              <a:spcBef>
                <a:spcPts val="500"/>
              </a:spcBef>
              <a:buNone/>
              <a:defRPr sz="2700">
                <a:solidFill>
                  <a:srgbClr val="082A47"/>
                </a:solidFill>
                <a:latin typeface="Dana Regular"/>
                <a:ea typeface="Dana Regular"/>
                <a:cs typeface="Dana Regular"/>
                <a:sym typeface="Dana Regular"/>
              </a:defRPr>
            </a:pPr>
            <a:r>
              <a:rPr lang="fa-IR" sz="2000" b="1" dirty="0">
                <a:solidFill>
                  <a:srgbClr val="1A163D"/>
                </a:solidFill>
                <a:latin typeface="Dana Bold" panose="00000800000000000000" pitchFamily="2" charset="-78"/>
                <a:ea typeface="Dana Bold"/>
                <a:cs typeface="Dana Bold" panose="00000800000000000000" pitchFamily="2" charset="-78"/>
                <a:sym typeface="Dana Bold"/>
              </a:rPr>
              <a:t>بانی خاص:</a:t>
            </a:r>
            <a:r>
              <a:rPr lang="fa-IR" sz="2000" dirty="0">
                <a:latin typeface="Dana Bold" panose="00000800000000000000" pitchFamily="2" charset="-78"/>
                <a:cs typeface="Dana Bold" panose="00000800000000000000" pitchFamily="2" charset="-78"/>
              </a:rPr>
              <a:t> </a:t>
            </a:r>
            <a:r>
              <a:rPr lang="fa-IR" sz="2000" dirty="0">
                <a:latin typeface="Dana Regular" panose="00000500000000000000" pitchFamily="2" charset="-78"/>
                <a:cs typeface="Dana Regular" panose="00000500000000000000" pitchFamily="2" charset="-78"/>
              </a:rPr>
              <a:t>نیکوکار؛ جهت مصرف و چگونگی هزینه کرد مبلغ اهدایی خویش را مشخص می‌کند.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23C57-9EE0-41BB-BA62-5D8C1AED2C07}"/>
              </a:ext>
            </a:extLst>
          </p:cNvPr>
          <p:cNvSpPr/>
          <p:nvPr/>
        </p:nvSpPr>
        <p:spPr>
          <a:xfrm>
            <a:off x="12117372" y="5014186"/>
            <a:ext cx="176228" cy="838200"/>
          </a:xfrm>
          <a:prstGeom prst="rect">
            <a:avLst/>
          </a:prstGeom>
          <a:solidFill>
            <a:srgbClr val="082A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B2156-AEC3-4991-9668-DAC4CB7EECD1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۸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Table"/>
          <p:cNvGraphicFramePr/>
          <p:nvPr>
            <p:extLst>
              <p:ext uri="{D42A27DB-BD31-4B8C-83A1-F6EECF244321}">
                <p14:modId xmlns:p14="http://schemas.microsoft.com/office/powerpoint/2010/main" val="14631295"/>
              </p:ext>
            </p:extLst>
          </p:nvPr>
        </p:nvGraphicFramePr>
        <p:xfrm>
          <a:off x="177800" y="4490387"/>
          <a:ext cx="12633312" cy="5274199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2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8607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تعداد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محتوا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ی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تولید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شبکه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اجتماعی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27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محتوای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منتشر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27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794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مصاحبه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با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خبرگزاری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روزنامه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spcBef>
                          <a:spcPts val="1000"/>
                        </a:spcBef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درصد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میزان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رشد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بازدیدکننده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از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اینستاگرام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0/4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5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spcBef>
                          <a:spcPts val="1000"/>
                        </a:spcBef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میزان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موارد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بارگ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ذا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سایت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شعب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6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spcBef>
                          <a:spcPts val="1000"/>
                        </a:spcBef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همیاران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جذب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حوزه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روابط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عمومی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r.jpg" descr="pr.jpg">
            <a:extLst>
              <a:ext uri="{FF2B5EF4-FFF2-40B4-BE49-F238E27FC236}">
                <a16:creationId xmlns:a16="http://schemas.microsoft.com/office/drawing/2014/main" id="{131D232F-3112-49F8-87C5-01CA3E4B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0" t="21877" r="28320" b="27342"/>
          <a:stretch/>
        </p:blipFill>
        <p:spPr>
          <a:xfrm>
            <a:off x="3946333" y="30480"/>
            <a:ext cx="5112133" cy="43075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82731-17CF-4595-BF22-AEA7C41871F0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۹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varzeshi.jpg" descr="varzeshi.jpg"/>
          <p:cNvPicPr>
            <a:picLocks noChangeAspect="1"/>
          </p:cNvPicPr>
          <p:nvPr/>
        </p:nvPicPr>
        <p:blipFill rotWithShape="1">
          <a:blip r:embed="rId2"/>
          <a:srcRect t="20312" b="21095"/>
          <a:stretch/>
        </p:blipFill>
        <p:spPr>
          <a:xfrm>
            <a:off x="-1104" y="-17363"/>
            <a:ext cx="9627704" cy="42309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BADB6C-77BF-4AEA-B08F-B1D79C4DF039}"/>
              </a:ext>
            </a:extLst>
          </p:cNvPr>
          <p:cNvSpPr/>
          <p:nvPr/>
        </p:nvSpPr>
        <p:spPr>
          <a:xfrm>
            <a:off x="4597400" y="2438400"/>
            <a:ext cx="468177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FC208-5425-48B9-A6E0-0B9DA59F0DD4}"/>
              </a:ext>
            </a:extLst>
          </p:cNvPr>
          <p:cNvSpPr/>
          <p:nvPr/>
        </p:nvSpPr>
        <p:spPr>
          <a:xfrm>
            <a:off x="4749800" y="1670447"/>
            <a:ext cx="4529376" cy="615553"/>
          </a:xfrm>
          <a:prstGeom prst="rect">
            <a:avLst/>
          </a:prstGeom>
          <a:solidFill>
            <a:srgbClr val="082A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دیگر فعالیت ها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85BBA92B-7E6A-4513-8836-85B1EFF3D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11141"/>
              </p:ext>
            </p:extLst>
          </p:nvPr>
        </p:nvGraphicFramePr>
        <p:xfrm>
          <a:off x="185744" y="4365962"/>
          <a:ext cx="12633312" cy="5237107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206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تعداد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42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00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dirty="0"/>
                        <a:t>جلسات</a:t>
                      </a:r>
                      <a:r>
                        <a:rPr lang="en-US" dirty="0"/>
                        <a:t> </a:t>
                      </a:r>
                      <a:r>
                        <a:rPr lang="fa-IR" dirty="0"/>
                        <a:t>برگزار </a:t>
                      </a:r>
                      <a:r>
                        <a:rPr lang="fa-IR" dirty="0" smtClean="0"/>
                        <a:t>شده </a:t>
                      </a:r>
                      <a:r>
                        <a:rPr lang="en-US" dirty="0" smtClean="0"/>
                        <a:t> </a:t>
                      </a:r>
                      <a:r>
                        <a:rPr lang="fa-IR" dirty="0" smtClean="0"/>
                        <a:t>(</a:t>
                      </a:r>
                      <a:r>
                        <a:rPr dirty="0" err="1" smtClean="0"/>
                        <a:t>شورای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راهبردی</a:t>
                      </a:r>
                      <a:r>
                        <a:rPr lang="en-US" dirty="0"/>
                        <a:t>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پرزنت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ها</a:t>
                      </a:r>
                      <a:r>
                        <a:rPr lang="fa-IR" dirty="0"/>
                        <a:t> و...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(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21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83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تعداد جلسات </a:t>
                      </a:r>
                      <a:r>
                        <a:rPr sz="2000" dirty="0" err="1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مشاوره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(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بالینی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،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رفتاری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،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شغلی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)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78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883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اشتغال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،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مهارت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سوادآموزی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دوکارگاه برگزارشده وادامه دارد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83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شرکت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کنندگان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کارگاهها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24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ازمادران</a:t>
                      </a:r>
                      <a:r>
                        <a:rPr lang="fa-IR" baseline="0" dirty="0" smtClean="0"/>
                        <a:t>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410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5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فعالیتهای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خانواده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(نفر)</a:t>
                      </a:r>
                      <a:b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</a:br>
                      <a:r>
                        <a:rPr lang="en-US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]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اردوها، برنامه های ورزشی، مسابقات و...</a:t>
                      </a:r>
                      <a:r>
                        <a:rPr lang="en-US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[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BC96CD-65F4-4F6E-9417-DBBE3F684431}"/>
              </a:ext>
            </a:extLst>
          </p:cNvPr>
          <p:cNvSpPr txBox="1"/>
          <p:nvPr/>
        </p:nvSpPr>
        <p:spPr>
          <a:xfrm>
            <a:off x="12494584" y="-17363"/>
            <a:ext cx="505136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۱۰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48568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تهران، خیابان خالد اسلامبولی(وزرا)،  کوچه بیستم(شهید رفیعی)، پلاک ۶"/>
          <p:cNvSpPr txBox="1"/>
          <p:nvPr/>
        </p:nvSpPr>
        <p:spPr>
          <a:xfrm>
            <a:off x="6264303" y="3215228"/>
            <a:ext cx="5692130" cy="56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r" defTabSz="650240" rtl="1">
              <a:defRPr sz="2800">
                <a:solidFill>
                  <a:srgbClr val="FFFFFF"/>
                </a:solidFill>
                <a:latin typeface="Dana Regular"/>
                <a:ea typeface="Dana Regular"/>
                <a:cs typeface="Dana Regular"/>
                <a:sym typeface="Dana Regular"/>
              </a:defRPr>
            </a:pPr>
            <a:r>
              <a:rPr lang="fa-IR" dirty="0" smtClean="0"/>
              <a:t>قم : میدان جانبازان ، بلوار نیایش کوچه 4 پ40</a:t>
            </a:r>
            <a:endParaRPr dirty="0"/>
          </a:p>
        </p:txBody>
      </p:sp>
      <p:sp>
        <p:nvSpPr>
          <p:cNvPr id="187" name="https://darolekram.com"/>
          <p:cNvSpPr txBox="1"/>
          <p:nvPr/>
        </p:nvSpPr>
        <p:spPr>
          <a:xfrm>
            <a:off x="1034741" y="4975357"/>
            <a:ext cx="3814669" cy="663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r>
              <a:rPr dirty="0"/>
              <a:t>https://darolekram.com</a:t>
            </a:r>
          </a:p>
        </p:txBody>
      </p:sp>
      <p:sp>
        <p:nvSpPr>
          <p:cNvPr id="188" name="https://t.me/darolekram"/>
          <p:cNvSpPr txBox="1"/>
          <p:nvPr/>
        </p:nvSpPr>
        <p:spPr>
          <a:xfrm>
            <a:off x="1006383" y="4267200"/>
            <a:ext cx="4509113" cy="56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r>
              <a:rPr dirty="0"/>
              <a:t>https://</a:t>
            </a:r>
            <a:r>
              <a:rPr dirty="0" smtClean="0"/>
              <a:t>t.me/darolekram</a:t>
            </a:r>
            <a:r>
              <a:rPr lang="en-US" dirty="0" smtClean="0"/>
              <a:t>qom</a:t>
            </a:r>
            <a:endParaRPr dirty="0"/>
          </a:p>
        </p:txBody>
      </p:sp>
      <p:sp>
        <p:nvSpPr>
          <p:cNvPr id="189" name="https://instagram.com/darolekram.charity"/>
          <p:cNvSpPr txBox="1"/>
          <p:nvPr/>
        </p:nvSpPr>
        <p:spPr>
          <a:xfrm>
            <a:off x="1010051" y="3503820"/>
            <a:ext cx="3096867" cy="56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r>
              <a:rPr dirty="0"/>
              <a:t>@</a:t>
            </a:r>
            <a:r>
              <a:rPr dirty="0" err="1" smtClean="0"/>
              <a:t>darolekram.</a:t>
            </a:r>
            <a:r>
              <a:rPr lang="en-US" dirty="0" err="1" smtClean="0"/>
              <a:t>qom</a:t>
            </a:r>
            <a:endParaRPr dirty="0"/>
          </a:p>
        </p:txBody>
      </p:sp>
      <p:sp>
        <p:nvSpPr>
          <p:cNvPr id="190" name="۸۸۰۸۸۹۹۹-۰۲۱"/>
          <p:cNvSpPr txBox="1"/>
          <p:nvPr/>
        </p:nvSpPr>
        <p:spPr>
          <a:xfrm>
            <a:off x="7987262" y="4540841"/>
            <a:ext cx="3949665" cy="500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r" defTabSz="650240">
              <a:defRPr sz="2400">
                <a:solidFill>
                  <a:srgbClr val="FFFFFF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r>
              <a:rPr dirty="0"/>
              <a:t> </a:t>
            </a:r>
            <a:r>
              <a:rPr lang="fa-IR" dirty="0" smtClean="0"/>
              <a:t>02537841759_02537841769</a:t>
            </a:r>
            <a:endParaRPr dirty="0"/>
          </a:p>
        </p:txBody>
      </p:sp>
      <p:pic>
        <p:nvPicPr>
          <p:cNvPr id="191" name="telegram_logo_circle_icon_134012.png" descr="telegram_logo_circle_icon_134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8" y="4179260"/>
            <a:ext cx="545483" cy="545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1025px-Instagram-Icon.png" descr="1025px-Instagram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3" y="3524624"/>
            <a:ext cx="383593" cy="383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website-icon-png-7.png" descr="website-icon-png-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8" y="4915028"/>
            <a:ext cx="545483" cy="54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n-21504.png" descr="pin-215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8013" y="3385441"/>
            <a:ext cx="545483" cy="54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urepng.com-phone-icon-android-kitkatsymbolsiconsapp-iconsandroid-kitkatandroid-44-721522597658ivuve.png" descr="purepng.com-phone-icon-android-kitkatsymbolsiconsapp-iconsandroid-kitkatandroid-44-721522597658ivuv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45" y="4534517"/>
            <a:ext cx="383219" cy="38322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۸۸۰۸۸۹۹۹-۰۲۱"/>
          <p:cNvSpPr txBox="1"/>
          <p:nvPr/>
        </p:nvSpPr>
        <p:spPr>
          <a:xfrm>
            <a:off x="11845477" y="5169136"/>
            <a:ext cx="131377" cy="500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r" defTabSz="650240">
              <a:defRPr sz="2400">
                <a:solidFill>
                  <a:srgbClr val="FFFFFF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endParaRPr dirty="0"/>
          </a:p>
        </p:txBody>
      </p:sp>
      <p:sp>
        <p:nvSpPr>
          <p:cNvPr id="198" name="روابط عمومی|…"/>
          <p:cNvSpPr txBox="1"/>
          <p:nvPr/>
        </p:nvSpPr>
        <p:spPr>
          <a:xfrm>
            <a:off x="17017" y="923927"/>
            <a:ext cx="12970767" cy="65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2" tIns="27092" rIns="27092" bIns="27092" anchor="ctr">
            <a:spAutoFit/>
          </a:bodyPr>
          <a:lstStyle>
            <a:lvl1pPr rtl="1">
              <a:defRPr sz="3900">
                <a:solidFill>
                  <a:srgbClr val="EEF8FF"/>
                </a:solidFill>
                <a:latin typeface="Diba"/>
                <a:ea typeface="Diba"/>
                <a:cs typeface="Diba"/>
                <a:sym typeface="Diba"/>
              </a:defRPr>
            </a:lvl1pPr>
          </a:lstStyle>
          <a:p>
            <a:r>
              <a:rPr dirty="0" err="1"/>
              <a:t>روابط</a:t>
            </a:r>
            <a:r>
              <a:rPr dirty="0"/>
              <a:t> </a:t>
            </a:r>
            <a:r>
              <a:rPr dirty="0" err="1"/>
              <a:t>عمومی</a:t>
            </a:r>
            <a:r>
              <a:rPr dirty="0"/>
              <a:t> </a:t>
            </a:r>
            <a:r>
              <a:rPr dirty="0" err="1"/>
              <a:t>موسسه</a:t>
            </a:r>
            <a:r>
              <a:rPr dirty="0"/>
              <a:t> </a:t>
            </a:r>
            <a:r>
              <a:rPr dirty="0" err="1" smtClean="0"/>
              <a:t>دارالاکرام</a:t>
            </a:r>
            <a:endParaRPr dirty="0"/>
          </a:p>
        </p:txBody>
      </p:sp>
      <p:pic>
        <p:nvPicPr>
          <p:cNvPr id="199" name="image1.png" descr="image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70" y="7023712"/>
            <a:ext cx="3621260" cy="2304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tarh cake copy.png" descr="tarh cake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172" y="6732129"/>
            <a:ext cx="14004866" cy="349504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1087461" y="3212691"/>
            <a:ext cx="11142447" cy="2966695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82A47"/>
                </a:solidFill>
                <a:latin typeface="Dana Bold"/>
                <a:ea typeface="Dana Bold"/>
                <a:cs typeface="Dana Bold"/>
                <a:sym typeface="Dana Bold"/>
              </a:defRPr>
            </a:lvl1pPr>
          </a:lstStyle>
          <a:p>
            <a:r>
              <a:rPr dirty="0" err="1"/>
              <a:t>موسسه</a:t>
            </a:r>
            <a:r>
              <a:rPr dirty="0"/>
              <a:t> </a:t>
            </a:r>
            <a:r>
              <a:rPr dirty="0" err="1"/>
              <a:t>خیریه</a:t>
            </a:r>
            <a:r>
              <a:rPr dirty="0"/>
              <a:t> و </a:t>
            </a:r>
            <a:r>
              <a:rPr dirty="0" err="1"/>
              <a:t>عام‌المنفعه</a:t>
            </a:r>
            <a:r>
              <a:rPr dirty="0"/>
              <a:t> </a:t>
            </a:r>
            <a:r>
              <a:rPr dirty="0" err="1"/>
              <a:t>دارالاکرام</a:t>
            </a:r>
            <a:r>
              <a:rPr dirty="0"/>
              <a:t> </a:t>
            </a:r>
            <a:r>
              <a:rPr dirty="0" err="1"/>
              <a:t>حضرت</a:t>
            </a:r>
            <a:r>
              <a:rPr dirty="0"/>
              <a:t> </a:t>
            </a:r>
            <a:r>
              <a:rPr dirty="0" err="1"/>
              <a:t>ابو</a:t>
            </a:r>
            <a:r>
              <a:rPr lang="fa-IR" dirty="0"/>
              <a:t>ا</a:t>
            </a:r>
            <a:r>
              <a:rPr dirty="0" err="1"/>
              <a:t>لفضل</a:t>
            </a:r>
            <a:r>
              <a:rPr dirty="0"/>
              <a:t> </a:t>
            </a:r>
            <a:r>
              <a:rPr dirty="0" err="1"/>
              <a:t>العباس</a:t>
            </a:r>
            <a:r>
              <a:rPr dirty="0"/>
              <a:t> </a:t>
            </a:r>
            <a:r>
              <a:rPr lang="fa-IR" dirty="0"/>
              <a:t>(ع)</a:t>
            </a:r>
            <a:endParaRPr dirty="0"/>
          </a:p>
        </p:txBody>
      </p:sp>
      <p:sp>
        <p:nvSpPr>
          <p:cNvPr id="137" name="Title 1"/>
          <p:cNvSpPr txBox="1"/>
          <p:nvPr/>
        </p:nvSpPr>
        <p:spPr>
          <a:xfrm>
            <a:off x="931177" y="2812901"/>
            <a:ext cx="11142446" cy="16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 anchor="ctr">
            <a:normAutofit/>
          </a:bodyPr>
          <a:lstStyle>
            <a:lvl1pPr defTabSz="1300480" rtl="1">
              <a:defRPr sz="4400">
                <a:solidFill>
                  <a:srgbClr val="082A47"/>
                </a:solidFill>
                <a:latin typeface="Diba"/>
                <a:ea typeface="Diba"/>
                <a:cs typeface="Diba"/>
                <a:sym typeface="Diba"/>
              </a:defRPr>
            </a:lvl1pPr>
          </a:lstStyle>
          <a:p>
            <a:r>
              <a:rPr dirty="0" err="1"/>
              <a:t>توسعه</a:t>
            </a:r>
            <a:r>
              <a:rPr dirty="0"/>
              <a:t> </a:t>
            </a:r>
            <a:r>
              <a:rPr dirty="0" err="1"/>
              <a:t>انسانی</a:t>
            </a:r>
            <a:r>
              <a:rPr dirty="0"/>
              <a:t>؛ </a:t>
            </a:r>
            <a:r>
              <a:rPr dirty="0" err="1"/>
              <a:t>از</a:t>
            </a:r>
            <a:r>
              <a:rPr dirty="0"/>
              <a:t> </a:t>
            </a:r>
            <a:r>
              <a:rPr dirty="0" err="1"/>
              <a:t>تحصیل</a:t>
            </a:r>
            <a:r>
              <a:rPr dirty="0"/>
              <a:t> </a:t>
            </a:r>
            <a:r>
              <a:rPr dirty="0" err="1"/>
              <a:t>کودکان</a:t>
            </a:r>
            <a:r>
              <a:rPr dirty="0"/>
              <a:t> </a:t>
            </a:r>
            <a:r>
              <a:rPr dirty="0" err="1"/>
              <a:t>تا</a:t>
            </a:r>
            <a:r>
              <a:rPr dirty="0"/>
              <a:t> </a:t>
            </a:r>
            <a:r>
              <a:rPr dirty="0" err="1"/>
              <a:t>شهروندان</a:t>
            </a:r>
            <a:r>
              <a:rPr dirty="0"/>
              <a:t> </a:t>
            </a:r>
            <a:r>
              <a:rPr dirty="0" err="1"/>
              <a:t>خوب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Table"/>
          <p:cNvGraphicFramePr/>
          <p:nvPr>
            <p:extLst>
              <p:ext uri="{D42A27DB-BD31-4B8C-83A1-F6EECF244321}">
                <p14:modId xmlns:p14="http://schemas.microsoft.com/office/powerpoint/2010/main" val="423669038"/>
              </p:ext>
            </p:extLst>
          </p:nvPr>
        </p:nvGraphicFramePr>
        <p:xfrm>
          <a:off x="185744" y="4572001"/>
          <a:ext cx="12633312" cy="4995102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8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302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تعداد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کل دانش آموزان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000"/>
                        </a:lnSpc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b="1" dirty="0" smtClean="0"/>
                        <a:t>397</a:t>
                      </a:r>
                      <a:endParaRPr b="1"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منتظر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تصویب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(بلاتکلیف)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14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به دلیل نیاوردن مدارک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 آموزان تصویب شده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25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منتظرحمایت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 آموزان بورسیه </a:t>
                      </a: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 (جدید)</a:t>
                      </a:r>
                      <a:endParaRPr lang="fa-IR"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21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593324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5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منتظر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بورسیه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14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6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00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dirty="0" err="1"/>
                        <a:t>دانش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آموز</a:t>
                      </a:r>
                      <a:r>
                        <a:rPr lang="fa-IR" dirty="0"/>
                        <a:t>ان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ترخیص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شده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0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53450"/>
                  </a:ext>
                </a:extLst>
              </a:tr>
            </a:tbl>
          </a:graphicData>
        </a:graphic>
      </p:graphicFrame>
      <p:pic>
        <p:nvPicPr>
          <p:cNvPr id="3" name="04-10-2021-13.jpg" descr="04-10-2021-13.jpg">
            <a:extLst>
              <a:ext uri="{FF2B5EF4-FFF2-40B4-BE49-F238E27FC236}">
                <a16:creationId xmlns:a16="http://schemas.microsoft.com/office/drawing/2014/main" id="{6C6F8130-5613-4160-BE48-80E3CF758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1" t="26562" r="27734" b="27344"/>
          <a:stretch/>
        </p:blipFill>
        <p:spPr>
          <a:xfrm>
            <a:off x="3454400" y="-15240"/>
            <a:ext cx="6096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B641F-5C91-4B51-B401-CC813C909149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۱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mozeshi.jpg" descr="amoze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D8DB7-5581-49D4-A807-3F08C3041B81}"/>
              </a:ext>
            </a:extLst>
          </p:cNvPr>
          <p:cNvSpPr txBox="1"/>
          <p:nvPr/>
        </p:nvSpPr>
        <p:spPr>
          <a:xfrm>
            <a:off x="7416800" y="1351891"/>
            <a:ext cx="2422348" cy="1162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2" tIns="27092" rIns="27092" bIns="27092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7200" b="0" i="0" u="none" strike="noStrike" cap="none" spc="0" normalizeH="0" baseline="0" dirty="0">
                <a:ln>
                  <a:noFill/>
                </a:ln>
                <a:solidFill>
                  <a:srgbClr val="082A46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خدمات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082A46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FDCF6-9110-4237-8A13-DAC4EE5019E2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۲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"/>
          <p:cNvGraphicFramePr/>
          <p:nvPr>
            <p:extLst>
              <p:ext uri="{D42A27DB-BD31-4B8C-83A1-F6EECF244321}">
                <p14:modId xmlns:p14="http://schemas.microsoft.com/office/powerpoint/2010/main" val="3144572813"/>
              </p:ext>
            </p:extLst>
          </p:nvPr>
        </p:nvGraphicFramePr>
        <p:xfrm>
          <a:off x="177800" y="1768974"/>
          <a:ext cx="12649200" cy="6215651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2633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تعداد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320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کلاس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آموزشی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درسی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"حضوری و آنلاین"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79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 کلاس  برگزارشده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320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شرکت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کنندگان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کلاسهای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"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حضوری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آنلاین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"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156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نفر شرکت کردند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320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مشاوره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تحصیلی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"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حضوری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آنلاین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"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18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نفر</a:t>
                      </a:r>
                      <a:r>
                        <a:rPr lang="fa-IR" baseline="0" dirty="0" smtClean="0"/>
                        <a:t> هرکدام چندبارمشاوره گرفتند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320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کتاب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آموزشی </a:t>
                      </a:r>
                      <a:r>
                        <a:rPr sz="2000" dirty="0" err="1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توزیع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دانش‌آموزان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27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جلدکتاب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869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5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200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dirty="0" err="1"/>
                        <a:t>اقلام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آموزشی</a:t>
                      </a:r>
                      <a:r>
                        <a:rPr dirty="0"/>
                        <a:t> و </a:t>
                      </a:r>
                      <a:r>
                        <a:rPr dirty="0" err="1"/>
                        <a:t>الکترونیک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اهدا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شده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به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دانش‌آموز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موبایل تقدیم شده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869">
                <a:tc>
                  <a:txBody>
                    <a:bodyPr/>
                    <a:lstStyle/>
                    <a:p>
                      <a:pPr algn="ctr" defTabSz="325120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6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200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dirty="0" err="1"/>
                        <a:t>همیار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جذب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شده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آموزشی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معلم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Table"/>
          <p:cNvGraphicFramePr/>
          <p:nvPr>
            <p:extLst>
              <p:ext uri="{D42A27DB-BD31-4B8C-83A1-F6EECF244321}">
                <p14:modId xmlns:p14="http://schemas.microsoft.com/office/powerpoint/2010/main" val="1827665469"/>
              </p:ext>
            </p:extLst>
          </p:nvPr>
        </p:nvGraphicFramePr>
        <p:xfrm>
          <a:off x="152393" y="5181600"/>
          <a:ext cx="12700001" cy="4245678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3553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تعداد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591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گزارشات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مددکاری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ثبت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92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1800"/>
                      </a:pPr>
                      <a:r>
                        <a:rPr lang="fa-IR" sz="20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حضور درمنزل دانش اموز </a:t>
                      </a:r>
                      <a:endParaRPr lang="fa-IR"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352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نسبت گزارشات ثبت شده به تعداد دانش‌آموزان</a:t>
                      </a: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23%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91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نیازهای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 </a:t>
                      </a:r>
                      <a:r>
                        <a:rPr sz="2000" dirty="0" err="1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دانش‌آموزان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275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1800"/>
                      </a:pPr>
                      <a:endParaRPr lang="fa-IR"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591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a-IR" sz="2000" dirty="0" smtClean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نیازهای انجام نشده دانش‌آموزان</a:t>
                      </a: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108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1800"/>
                      </a:pPr>
                      <a:endParaRPr lang="fa-IR"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madadkari.jpg" descr="madadkari.jpg">
            <a:extLst>
              <a:ext uri="{FF2B5EF4-FFF2-40B4-BE49-F238E27FC236}">
                <a16:creationId xmlns:a16="http://schemas.microsoft.com/office/drawing/2014/main" id="{136C09CF-8198-4D13-A55C-EE82FA78D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1" t="15624" r="29492" b="35016"/>
          <a:stretch/>
        </p:blipFill>
        <p:spPr>
          <a:xfrm>
            <a:off x="3746939" y="1"/>
            <a:ext cx="5193861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DC3FD-747B-466D-9483-B17BEA94E710}"/>
              </a:ext>
            </a:extLst>
          </p:cNvPr>
          <p:cNvSpPr txBox="1"/>
          <p:nvPr/>
        </p:nvSpPr>
        <p:spPr>
          <a:xfrm>
            <a:off x="4689292" y="3856378"/>
            <a:ext cx="3626205" cy="7933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2" tIns="27092" rIns="27092" bIns="27092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800" b="0" i="0" u="none" strike="noStrike" cap="none" spc="0" normalizeH="0" baseline="0" dirty="0">
                <a:ln>
                  <a:noFill/>
                </a:ln>
                <a:solidFill>
                  <a:srgbClr val="082A46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خدمات مددکاری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82A46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EBB51-1738-4E68-A44B-6D872933AE17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۳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04-10-2021-09.jpg" descr="04-10-2021-09.jpg"/>
          <p:cNvPicPr>
            <a:picLocks noChangeAspect="1"/>
          </p:cNvPicPr>
          <p:nvPr/>
        </p:nvPicPr>
        <p:blipFill rotWithShape="1">
          <a:blip r:embed="rId2"/>
          <a:srcRect l="16601" t="16406" r="16601" b="14844"/>
          <a:stretch/>
        </p:blipFill>
        <p:spPr>
          <a:xfrm>
            <a:off x="3944454" y="13252"/>
            <a:ext cx="5115892" cy="394910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">
            <a:extLst>
              <a:ext uri="{FF2B5EF4-FFF2-40B4-BE49-F238E27FC236}">
                <a16:creationId xmlns:a16="http://schemas.microsoft.com/office/drawing/2014/main" id="{80BFA5DA-C45C-4ED3-AD69-A2DA4269B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872430"/>
              </p:ext>
            </p:extLst>
          </p:nvPr>
        </p:nvGraphicFramePr>
        <p:xfrm>
          <a:off x="391808" y="4343400"/>
          <a:ext cx="12633312" cy="5590123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047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تعداد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25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00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dirty="0" err="1"/>
                        <a:t>خدمات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درمانی</a:t>
                      </a:r>
                      <a:r>
                        <a:rPr dirty="0"/>
                        <a:t> </a:t>
                      </a:r>
                      <a:r>
                        <a:rPr lang="fa-IR" dirty="0"/>
                        <a:t>(</a:t>
                      </a:r>
                      <a:r>
                        <a:rPr dirty="0" err="1"/>
                        <a:t>درمانهای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سرپایی</a:t>
                      </a:r>
                      <a:r>
                        <a:rPr dirty="0"/>
                        <a:t>، </a:t>
                      </a:r>
                      <a:r>
                        <a:rPr dirty="0" err="1"/>
                        <a:t>دندانپزشکی</a:t>
                      </a:r>
                      <a:r>
                        <a:rPr dirty="0"/>
                        <a:t>، </a:t>
                      </a:r>
                      <a:r>
                        <a:rPr dirty="0" err="1"/>
                        <a:t>عمومی</a:t>
                      </a:r>
                      <a:r>
                        <a:rPr dirty="0"/>
                        <a:t>، </a:t>
                      </a:r>
                      <a:r>
                        <a:rPr dirty="0" err="1"/>
                        <a:t>پزشک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متخصص</a:t>
                      </a:r>
                      <a:r>
                        <a:rPr lang="fa-IR" dirty="0"/>
                        <a:t>)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28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نفر وهزینه عمل یک نفر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205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خدمات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بهداشتی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(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توزیع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مواد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بهداشتی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،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بسته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بهداشتی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... )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85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30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کارگاههای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بهداشت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فردی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جمعی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برای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سرپرستان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(نفر)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35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30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پیامک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های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بهداشتی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ارسال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دانش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25120" rtl="1" latinLnBrk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2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dirty="0" smtClean="0"/>
                        <a:t>دوپیام به کل دانش اموزان ارسال شده 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44240D-9EB8-483C-B14B-505182BAAE21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۴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mali1.jpg" descr="mali1.jpg"/>
          <p:cNvPicPr>
            <a:picLocks noChangeAspect="1"/>
          </p:cNvPicPr>
          <p:nvPr/>
        </p:nvPicPr>
        <p:blipFill rotWithShape="1">
          <a:blip r:embed="rId3"/>
          <a:srcRect l="20533" t="6206" r="19855" b="21095"/>
          <a:stretch/>
        </p:blipFill>
        <p:spPr>
          <a:xfrm>
            <a:off x="3073400" y="473876"/>
            <a:ext cx="6858000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براساس اصل پنجم منشور دارالاکرام؛ هزینه های موسسه از مبالغ دریافتی دانشآموزان کاملا جداست و نیکوکار تصمیم میگیرد در کدام بخش همکاری کند.">
            <a:extLst>
              <a:ext uri="{FF2B5EF4-FFF2-40B4-BE49-F238E27FC236}">
                <a16:creationId xmlns:a16="http://schemas.microsoft.com/office/drawing/2014/main" id="{969A3BC5-16F9-4314-A685-F7405130005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094706" y="6722276"/>
            <a:ext cx="9577388" cy="2153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rtl="1">
              <a:buSzTx/>
              <a:buNone/>
              <a:defRPr sz="3400">
                <a:solidFill>
                  <a:srgbClr val="082A47"/>
                </a:solidFill>
                <a:latin typeface="Dana Regular"/>
                <a:ea typeface="Dana Regular"/>
                <a:cs typeface="Dana Regular"/>
                <a:sym typeface="Dana Regular"/>
              </a:defRPr>
            </a:lvl1pPr>
          </a:lstStyle>
          <a:p>
            <a:pPr algn="justLow"/>
            <a:r>
              <a:rPr lang="fa-IR" dirty="0"/>
              <a:t>دانش‎آموزان علاوه بر دریافتی های نقدی خدمات و کالاهایی در حوزه های آموزش، بهداشت و درمان، مشاوره و مددکاری، اشتغال و کارآفرینی و معیشتی را به صورت رایگان دریافت می‎کنند.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E0CB6-3923-4D2A-9386-BBA8D4A61D98}"/>
              </a:ext>
            </a:extLst>
          </p:cNvPr>
          <p:cNvSpPr txBox="1"/>
          <p:nvPr/>
        </p:nvSpPr>
        <p:spPr>
          <a:xfrm>
            <a:off x="12671736" y="30480"/>
            <a:ext cx="127000" cy="731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58702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ba" panose="01000504000000020004" pitchFamily="2" charset="-78"/>
                <a:ea typeface="Diba" panose="01000504000000020004" pitchFamily="2" charset="-78"/>
                <a:cs typeface="Diba" panose="01000504000000020004" pitchFamily="2" charset="-78"/>
                <a:sym typeface="Helvetica Neue Medium"/>
              </a:rPr>
              <a:t>۵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ba" panose="01000504000000020004" pitchFamily="2" charset="-78"/>
              <a:ea typeface="Diba" panose="01000504000000020004" pitchFamily="2" charset="-78"/>
              <a:cs typeface="Diba" panose="01000504000000020004" pitchFamily="2" charset="-78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"/>
          <p:cNvGraphicFramePr/>
          <p:nvPr>
            <p:extLst>
              <p:ext uri="{D42A27DB-BD31-4B8C-83A1-F6EECF244321}">
                <p14:modId xmlns:p14="http://schemas.microsoft.com/office/powerpoint/2010/main" val="3122907165"/>
              </p:ext>
            </p:extLst>
          </p:nvPr>
        </p:nvGraphicFramePr>
        <p:xfrm>
          <a:off x="185744" y="1652271"/>
          <a:ext cx="12633312" cy="5662531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103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482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 dirty="0" err="1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ردیف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lang="fa-IR" sz="3200" dirty="0" smtClean="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عناوین</a:t>
                      </a:r>
                      <a:endParaRPr sz="3200" dirty="0">
                        <a:solidFill>
                          <a:srgbClr val="082A47"/>
                        </a:solidFill>
                        <a:latin typeface="Diba"/>
                        <a:ea typeface="Diba"/>
                        <a:cs typeface="Diba"/>
                        <a:sym typeface="Diba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defRPr>
                      </a:pPr>
                      <a:r>
                        <a:rPr dirty="0" err="1" smtClean="0"/>
                        <a:t>مبلغ</a:t>
                      </a:r>
                      <a:r>
                        <a:rPr lang="fa-IR" dirty="0" smtClean="0"/>
                        <a:t> (تومان)</a:t>
                      </a: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5400"/>
                        </a:lnSpc>
                        <a:defRPr sz="1800"/>
                      </a:pPr>
                      <a:r>
                        <a:rPr sz="3200">
                          <a:solidFill>
                            <a:srgbClr val="082A47"/>
                          </a:solidFill>
                          <a:latin typeface="Diba"/>
                          <a:ea typeface="Diba"/>
                          <a:cs typeface="Diba"/>
                          <a:sym typeface="Diba"/>
                        </a:rPr>
                        <a:t>توضیحات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17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1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ریالی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خدمات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آموزشی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49570000</a:t>
                      </a:r>
                      <a:endParaRPr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sz="16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2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 rtl="1"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ریالی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خدمات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فرهنگی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972000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526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3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ریالی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خدمات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بهداشت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و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درمان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1244000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526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4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ریالی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خدمات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معیشتی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انحام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17400000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526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5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ارزش ریالی خدمات اشتغال و کارآفرینی انجام شده</a:t>
                      </a: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5000000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6526"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3500"/>
                        </a:lnSpc>
                        <a:defRPr sz="1800"/>
                      </a:pPr>
                      <a:r>
                        <a:rPr lang="fa-IR" sz="16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6</a:t>
                      </a:r>
                      <a:endParaRPr sz="16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325120" rtl="1">
                        <a:lnSpc>
                          <a:spcPts val="4200"/>
                        </a:lnSpc>
                        <a:defRPr sz="1800"/>
                      </a:pP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ارزش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ریالی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خدمات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lang="fa-IR" sz="20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مشاوره و </a:t>
                      </a:r>
                      <a:r>
                        <a:rPr sz="2000" dirty="0" err="1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مددکاری</a:t>
                      </a:r>
                      <a:r>
                        <a:rPr sz="2000" dirty="0" smtClean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انجام</a:t>
                      </a:r>
                      <a:r>
                        <a:rPr sz="2000" dirty="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 </a:t>
                      </a:r>
                      <a:r>
                        <a:rPr sz="2000" dirty="0" err="1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rPr>
                        <a:t>شده</a:t>
                      </a:r>
                      <a:endParaRPr sz="2000" dirty="0">
                        <a:solidFill>
                          <a:srgbClr val="082A47"/>
                        </a:solidFill>
                        <a:latin typeface="Dana Regular"/>
                        <a:ea typeface="Dana Regular"/>
                        <a:cs typeface="Dana Regular"/>
                        <a:sym typeface="Dana Regular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5120" rtl="1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r>
                        <a:rPr lang="fa-IR" sz="2000" b="1" i="0" u="none" strike="noStrike" cap="none" spc="0" baseline="0" dirty="0" smtClean="0">
                          <a:solidFill>
                            <a:srgbClr val="082A47"/>
                          </a:solidFill>
                          <a:uFillTx/>
                          <a:latin typeface="Dana Regular"/>
                          <a:ea typeface="Dana Regular"/>
                          <a:cs typeface="Dana Regular"/>
                          <a:sym typeface="Calibri"/>
                        </a:rPr>
                        <a:t>3240000</a:t>
                      </a:r>
                      <a:endParaRPr lang="fa-IR" sz="2000" b="1" i="0" u="none" strike="noStrike" cap="none" spc="0" baseline="0" dirty="0">
                        <a:solidFill>
                          <a:srgbClr val="082A47"/>
                        </a:solidFill>
                        <a:uFillTx/>
                        <a:latin typeface="Dana Regular"/>
                        <a:ea typeface="Dana Regular"/>
                        <a:cs typeface="Dana Regular"/>
                        <a:sym typeface="Calibri"/>
                      </a:endParaRPr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defRPr sz="2000">
                          <a:solidFill>
                            <a:srgbClr val="082A47"/>
                          </a:solidFill>
                          <a:latin typeface="Dana Regular"/>
                          <a:ea typeface="Dana Regular"/>
                          <a:cs typeface="Dana Regular"/>
                          <a:sym typeface="Dana Regular"/>
                        </a:defRPr>
                      </a:pPr>
                      <a:endParaRPr dirty="0"/>
                    </a:p>
                  </a:txBody>
                  <a:tcPr marL="84666" marR="84666" marT="84666" marB="84666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783</Words>
  <Application>Microsoft Office PowerPoint</Application>
  <PresentationFormat>Custom</PresentationFormat>
  <Paragraphs>243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Dana Bold</vt:lpstr>
      <vt:lpstr>Dana Regular</vt:lpstr>
      <vt:lpstr>Diba</vt:lpstr>
      <vt:lpstr>Helvetica Neue</vt:lpstr>
      <vt:lpstr>Helvetica Neue Light</vt:lpstr>
      <vt:lpstr>Helvetica Neue Medium</vt:lpstr>
      <vt:lpstr>Sarbaz</vt:lpstr>
      <vt:lpstr>White</vt:lpstr>
      <vt:lpstr>PowerPoint Presentation</vt:lpstr>
      <vt:lpstr>موسسه خیریه و عام‌المنفعه دارالاکرام حضرت ابوالفضل العباس (ع)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Ravabet omomi</dc:creator>
  <cp:lastModifiedBy>Manoochehr Dehshiri</cp:lastModifiedBy>
  <cp:revision>60</cp:revision>
  <dcterms:modified xsi:type="dcterms:W3CDTF">2021-07-15T07:58:54Z</dcterms:modified>
</cp:coreProperties>
</file>